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6"/>
  </p:notesMasterIdLst>
  <p:sldIdLst>
    <p:sldId id="257" r:id="rId3"/>
    <p:sldId id="275" r:id="rId4"/>
    <p:sldId id="26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8E264C4-9DBD-45DE-9536-D552321F8288}">
  <a:tblStyle styleId="{08E264C4-9DBD-45DE-9536-D552321F828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50" y="8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7a4b9469e4_1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27a4b9469e4_1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>
          <a:extLst>
            <a:ext uri="{FF2B5EF4-FFF2-40B4-BE49-F238E27FC236}">
              <a16:creationId xmlns:a16="http://schemas.microsoft.com/office/drawing/2014/main" id="{9C696527-A599-6C16-5AEB-663A8D220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7a4b9469e4_1_260:notes">
            <a:extLst>
              <a:ext uri="{FF2B5EF4-FFF2-40B4-BE49-F238E27FC236}">
                <a16:creationId xmlns:a16="http://schemas.microsoft.com/office/drawing/2014/main" id="{8766A9EA-35A8-A4DD-822A-AA6E6A51A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g27a4b9469e4_1_260:notes">
            <a:extLst>
              <a:ext uri="{FF2B5EF4-FFF2-40B4-BE49-F238E27FC236}">
                <a16:creationId xmlns:a16="http://schemas.microsoft.com/office/drawing/2014/main" id="{2F4E6D6A-0F44-C6B1-D341-9E3A70A41B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4628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7a4b9469e4_1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g27a4b9469e4_1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42900" y="1065213"/>
            <a:ext cx="3886200" cy="735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156" y="2203450"/>
            <a:ext cx="3886200" cy="6810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361156" y="1453357"/>
            <a:ext cx="3886200" cy="7500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324100" y="800100"/>
            <a:ext cx="20193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marL="914400" lvl="1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marL="1371600" lvl="2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228600" y="1087438"/>
            <a:ext cx="2020094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322513" y="767556"/>
            <a:ext cx="2020888" cy="319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457200" lvl="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 b="1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3pPr>
            <a:lvl4pPr marL="1828800" lvl="3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4pPr>
            <a:lvl5pPr marL="2286000" lvl="4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5pPr>
            <a:lvl6pPr marL="2743200" lvl="5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6pPr>
            <a:lvl7pPr marL="3200400" lvl="6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7pPr>
            <a:lvl8pPr marL="3657600" lvl="7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8pPr>
            <a:lvl9pPr marL="4114800" lvl="8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322513" y="1087438"/>
            <a:ext cx="2020888" cy="1975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marL="1828800" lvl="3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marL="2286000" lvl="4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marL="2743200" lvl="5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marL="3200400" lvl="6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marL="3657600" lvl="7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marL="4114800" lvl="8" indent="-279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787525" y="136525"/>
            <a:ext cx="2555875" cy="2926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330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75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marL="1371600" lvl="2" indent="-30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marL="2286000" lvl="4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marL="2743200" lvl="5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marL="3200400" lvl="6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marL="3657600" lvl="7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marL="4114800" lvl="8" indent="-2921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228600" y="717550"/>
            <a:ext cx="1504157" cy="2345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000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896144" y="2683669"/>
            <a:ext cx="2743200" cy="4024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marL="914400" lvl="1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marL="1371600" lvl="2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marL="1828800" lvl="3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marL="2286000" lvl="4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marL="2743200" lvl="5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marL="3200400" lvl="6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marL="3657600" lvl="7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marL="4114800" lvl="8" indent="-228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4509" y="-125809"/>
            <a:ext cx="2262982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366169" y="1085850"/>
            <a:ext cx="2925763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70669" y="95250"/>
            <a:ext cx="2925763" cy="30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lvl="0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914400" lvl="1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371600" lvl="2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1828800" lvl="3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2286000" lvl="4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2743200" lvl="5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3200400" lvl="6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3657600" lvl="7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4114800" lvl="8" indent="-28575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/>
          <p:nvPr/>
        </p:nvSpPr>
        <p:spPr>
          <a:xfrm>
            <a:off x="816821" y="1173083"/>
            <a:ext cx="7662758" cy="2873534"/>
          </a:xfrm>
          <a:custGeom>
            <a:avLst/>
            <a:gdLst/>
            <a:ahLst/>
            <a:cxnLst/>
            <a:rect l="l" t="t" r="r" b="b"/>
            <a:pathLst>
              <a:path w="15325516" h="5747068" extrusionOk="0">
                <a:moveTo>
                  <a:pt x="0" y="0"/>
                </a:moveTo>
                <a:lnTo>
                  <a:pt x="15325516" y="0"/>
                </a:lnTo>
                <a:lnTo>
                  <a:pt x="15325516" y="5747068"/>
                </a:lnTo>
                <a:lnTo>
                  <a:pt x="0" y="57470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39" name="Google Shape;139;p26"/>
          <p:cNvSpPr/>
          <p:nvPr/>
        </p:nvSpPr>
        <p:spPr>
          <a:xfrm>
            <a:off x="740621" y="1096883"/>
            <a:ext cx="7662758" cy="2873534"/>
          </a:xfrm>
          <a:custGeom>
            <a:avLst/>
            <a:gdLst/>
            <a:ahLst/>
            <a:cxnLst/>
            <a:rect l="l" t="t" r="r" b="b"/>
            <a:pathLst>
              <a:path w="15325516" h="5747068" extrusionOk="0">
                <a:moveTo>
                  <a:pt x="0" y="0"/>
                </a:moveTo>
                <a:lnTo>
                  <a:pt x="15325516" y="0"/>
                </a:lnTo>
                <a:lnTo>
                  <a:pt x="15325516" y="5747068"/>
                </a:lnTo>
                <a:lnTo>
                  <a:pt x="0" y="57470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0" name="Google Shape;140;p26"/>
          <p:cNvSpPr/>
          <p:nvPr/>
        </p:nvSpPr>
        <p:spPr>
          <a:xfrm rot="1280600">
            <a:off x="-1047894" y="3675892"/>
            <a:ext cx="3124488" cy="1721309"/>
          </a:xfrm>
          <a:custGeom>
            <a:avLst/>
            <a:gdLst/>
            <a:ahLst/>
            <a:cxnLst/>
            <a:rect l="l" t="t" r="r" b="b"/>
            <a:pathLst>
              <a:path w="6248976" h="3442617" extrusionOk="0">
                <a:moveTo>
                  <a:pt x="0" y="0"/>
                </a:moveTo>
                <a:lnTo>
                  <a:pt x="6248976" y="0"/>
                </a:lnTo>
                <a:lnTo>
                  <a:pt x="6248976" y="3442618"/>
                </a:lnTo>
                <a:lnTo>
                  <a:pt x="0" y="3442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1" name="Google Shape;141;p26"/>
          <p:cNvSpPr/>
          <p:nvPr/>
        </p:nvSpPr>
        <p:spPr>
          <a:xfrm rot="935593">
            <a:off x="6802398" y="-487421"/>
            <a:ext cx="3079116" cy="1696313"/>
          </a:xfrm>
          <a:custGeom>
            <a:avLst/>
            <a:gdLst/>
            <a:ahLst/>
            <a:cxnLst/>
            <a:rect l="l" t="t" r="r" b="b"/>
            <a:pathLst>
              <a:path w="6158232" h="3392626" extrusionOk="0">
                <a:moveTo>
                  <a:pt x="0" y="0"/>
                </a:moveTo>
                <a:lnTo>
                  <a:pt x="6158232" y="0"/>
                </a:lnTo>
                <a:lnTo>
                  <a:pt x="6158232" y="3392626"/>
                </a:lnTo>
                <a:lnTo>
                  <a:pt x="0" y="33926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43" name="Google Shape;143;p26"/>
          <p:cNvSpPr txBox="1"/>
          <p:nvPr/>
        </p:nvSpPr>
        <p:spPr>
          <a:xfrm>
            <a:off x="1180746" y="2000220"/>
            <a:ext cx="6549300" cy="1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2900" b="0" i="0" u="none" strike="noStrike" cap="none" dirty="0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Как да търсим и намираме качествена информация в интернет?</a:t>
            </a:r>
            <a:endParaRPr sz="700" dirty="0"/>
          </a:p>
        </p:txBody>
      </p:sp>
      <p:sp>
        <p:nvSpPr>
          <p:cNvPr id="144" name="Google Shape;144;p26"/>
          <p:cNvSpPr txBox="1"/>
          <p:nvPr/>
        </p:nvSpPr>
        <p:spPr>
          <a:xfrm>
            <a:off x="1180750" y="3299700"/>
            <a:ext cx="69798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700" b="0" i="0" u="none" strike="noStrike" cap="none" dirty="0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Подготви се за онлайн проучване по темата, която си си избрал! </a:t>
            </a:r>
            <a:endParaRPr sz="700" dirty="0"/>
          </a:p>
        </p:txBody>
      </p:sp>
      <p:sp>
        <p:nvSpPr>
          <p:cNvPr id="145" name="Google Shape;145;p26"/>
          <p:cNvSpPr txBox="1"/>
          <p:nvPr/>
        </p:nvSpPr>
        <p:spPr>
          <a:xfrm>
            <a:off x="2725357" y="1441486"/>
            <a:ext cx="3693286" cy="46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999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2700" b="0" i="0" u="none" strike="noStrike" cap="none">
                <a:solidFill>
                  <a:srgbClr val="FA4155"/>
                </a:solidFill>
                <a:latin typeface="Arial"/>
                <a:ea typeface="Arial"/>
                <a:cs typeface="Arial"/>
                <a:sym typeface="Arial"/>
              </a:rPr>
              <a:t>Онлайн проучване: </a:t>
            </a:r>
            <a:endParaRPr sz="7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>
          <a:extLst>
            <a:ext uri="{FF2B5EF4-FFF2-40B4-BE49-F238E27FC236}">
              <a16:creationId xmlns:a16="http://schemas.microsoft.com/office/drawing/2014/main" id="{C504298C-66C6-9D59-FCDA-4CE90FE72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6">
            <a:extLst>
              <a:ext uri="{FF2B5EF4-FFF2-40B4-BE49-F238E27FC236}">
                <a16:creationId xmlns:a16="http://schemas.microsoft.com/office/drawing/2014/main" id="{31162BCC-380A-E987-F141-95CBBE48A2C0}"/>
              </a:ext>
            </a:extLst>
          </p:cNvPr>
          <p:cNvSpPr/>
          <p:nvPr/>
        </p:nvSpPr>
        <p:spPr>
          <a:xfrm rot="2605599">
            <a:off x="6971083" y="-595861"/>
            <a:ext cx="3079116" cy="1696313"/>
          </a:xfrm>
          <a:custGeom>
            <a:avLst/>
            <a:gdLst/>
            <a:ahLst/>
            <a:cxnLst/>
            <a:rect l="l" t="t" r="r" b="b"/>
            <a:pathLst>
              <a:path w="6158232" h="3392626" extrusionOk="0">
                <a:moveTo>
                  <a:pt x="0" y="0"/>
                </a:moveTo>
                <a:lnTo>
                  <a:pt x="6158232" y="0"/>
                </a:lnTo>
                <a:lnTo>
                  <a:pt x="6158232" y="3392626"/>
                </a:lnTo>
                <a:lnTo>
                  <a:pt x="0" y="33926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8" name="Google Shape;338;p36">
            <a:extLst>
              <a:ext uri="{FF2B5EF4-FFF2-40B4-BE49-F238E27FC236}">
                <a16:creationId xmlns:a16="http://schemas.microsoft.com/office/drawing/2014/main" id="{DBF63CBD-D2FF-0013-3369-2F6A9DA91CF1}"/>
              </a:ext>
            </a:extLst>
          </p:cNvPr>
          <p:cNvSpPr/>
          <p:nvPr/>
        </p:nvSpPr>
        <p:spPr>
          <a:xfrm>
            <a:off x="702475" y="357200"/>
            <a:ext cx="7463281" cy="4279392"/>
          </a:xfrm>
          <a:custGeom>
            <a:avLst/>
            <a:gdLst/>
            <a:ahLst/>
            <a:cxnLst/>
            <a:rect l="l" t="t" r="r" b="b"/>
            <a:pathLst>
              <a:path w="13327287" h="8229600" extrusionOk="0">
                <a:moveTo>
                  <a:pt x="0" y="0"/>
                </a:moveTo>
                <a:lnTo>
                  <a:pt x="13327288" y="0"/>
                </a:lnTo>
                <a:lnTo>
                  <a:pt x="133272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339" name="Google Shape;339;p36">
            <a:extLst>
              <a:ext uri="{FF2B5EF4-FFF2-40B4-BE49-F238E27FC236}">
                <a16:creationId xmlns:a16="http://schemas.microsoft.com/office/drawing/2014/main" id="{5E204584-83F1-DB02-8027-20172EB7B2EF}"/>
              </a:ext>
            </a:extLst>
          </p:cNvPr>
          <p:cNvSpPr txBox="1"/>
          <p:nvPr/>
        </p:nvSpPr>
        <p:spPr>
          <a:xfrm>
            <a:off x="963413" y="1083475"/>
            <a:ext cx="6941400" cy="2843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Представете си, че се срещате с човек, който живее в края на XIX век, който ви</a:t>
            </a:r>
            <a:r>
              <a:rPr lang="bg-BG" sz="1200" dirty="0">
                <a:solidFill>
                  <a:schemeClr val="dk1"/>
                </a:solidFill>
              </a:rPr>
              <a:t> </a:t>
            </a:r>
            <a:r>
              <a:rPr lang="bg-BG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обяснява каква революция е настанала с откриването на парната машина и какви велики неща се случват на човечеството. Разбира се, човекът от миналото</a:t>
            </a:r>
            <a:r>
              <a:rPr lang="bg-BG" sz="1200" dirty="0">
                <a:solidFill>
                  <a:schemeClr val="dk1"/>
                </a:solidFill>
              </a:rPr>
              <a:t> </a:t>
            </a:r>
            <a:r>
              <a:rPr lang="bg-BG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е доста любопитен към всички новости, които човечеството преживява в XXI век. Вие решавате да му кажете, че вече говорим за истинска революция, в която благодарение на интернет имаме достъп до огромно количество информация.</a:t>
            </a: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bg-BG"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-BG" sz="12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Човекът е учен, който решава да разпита по следните въпроси:</a:t>
            </a:r>
          </a:p>
          <a:p>
            <a:pPr marL="171450" marR="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 работи интернет?;</a:t>
            </a:r>
          </a:p>
          <a:p>
            <a:pPr marL="171450" marR="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 намирате това, което търсите?;</a:t>
            </a:r>
          </a:p>
          <a:p>
            <a:pPr marL="171450" marR="0" lvl="0" indent="-17145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bg-BG" sz="12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Какви са рисковете от свободния достъп до такова голямо количество информация?</a:t>
            </a:r>
          </a:p>
        </p:txBody>
      </p:sp>
      <p:sp>
        <p:nvSpPr>
          <p:cNvPr id="340" name="Google Shape;340;p36">
            <a:extLst>
              <a:ext uri="{FF2B5EF4-FFF2-40B4-BE49-F238E27FC236}">
                <a16:creationId xmlns:a16="http://schemas.microsoft.com/office/drawing/2014/main" id="{156B39F6-8DF2-275E-EF31-F0CC1AC2CCD9}"/>
              </a:ext>
            </a:extLst>
          </p:cNvPr>
          <p:cNvSpPr txBox="1"/>
          <p:nvPr/>
        </p:nvSpPr>
        <p:spPr>
          <a:xfrm>
            <a:off x="1332083" y="510566"/>
            <a:ext cx="4051078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500" b="0" i="0" u="none" strike="noStrike" cap="none" dirty="0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Казус 1 – самостоятелно проучване </a:t>
            </a:r>
            <a:endParaRPr sz="700" dirty="0">
              <a:solidFill>
                <a:srgbClr val="0532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872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/>
          <p:nvPr/>
        </p:nvSpPr>
        <p:spPr>
          <a:xfrm rot="1686376">
            <a:off x="7903008" y="2830296"/>
            <a:ext cx="1451233" cy="3105751"/>
          </a:xfrm>
          <a:custGeom>
            <a:avLst/>
            <a:gdLst/>
            <a:ahLst/>
            <a:cxnLst/>
            <a:rect l="l" t="t" r="r" b="b"/>
            <a:pathLst>
              <a:path w="2909310" h="6226150" extrusionOk="0">
                <a:moveTo>
                  <a:pt x="0" y="0"/>
                </a:moveTo>
                <a:lnTo>
                  <a:pt x="2909310" y="0"/>
                </a:lnTo>
                <a:lnTo>
                  <a:pt x="2909310" y="6226149"/>
                </a:lnTo>
                <a:lnTo>
                  <a:pt x="0" y="62261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192" name="Google Shape;192;p29"/>
          <p:cNvGrpSpPr/>
          <p:nvPr/>
        </p:nvGrpSpPr>
        <p:grpSpPr>
          <a:xfrm>
            <a:off x="3666673" y="527432"/>
            <a:ext cx="3982817" cy="1258512"/>
            <a:chOff x="0" y="-19050"/>
            <a:chExt cx="3627015" cy="1146084"/>
          </a:xfrm>
        </p:grpSpPr>
        <p:sp>
          <p:nvSpPr>
            <p:cNvPr id="193" name="Google Shape;193;p29"/>
            <p:cNvSpPr/>
            <p:nvPr/>
          </p:nvSpPr>
          <p:spPr>
            <a:xfrm>
              <a:off x="0" y="0"/>
              <a:ext cx="3627015" cy="1127034"/>
            </a:xfrm>
            <a:custGeom>
              <a:avLst/>
              <a:gdLst/>
              <a:ahLst/>
              <a:cxnLst/>
              <a:rect l="l" t="t" r="r" b="b"/>
              <a:pathLst>
                <a:path w="3627015" h="1127034" extrusionOk="0">
                  <a:moveTo>
                    <a:pt x="33045" y="0"/>
                  </a:moveTo>
                  <a:lnTo>
                    <a:pt x="3593970" y="0"/>
                  </a:lnTo>
                  <a:cubicBezTo>
                    <a:pt x="3612221" y="0"/>
                    <a:pt x="3627015" y="14795"/>
                    <a:pt x="3627015" y="33045"/>
                  </a:cubicBezTo>
                  <a:lnTo>
                    <a:pt x="3627015" y="1093988"/>
                  </a:lnTo>
                  <a:cubicBezTo>
                    <a:pt x="3627015" y="1112239"/>
                    <a:pt x="3612221" y="1127034"/>
                    <a:pt x="3593970" y="1127034"/>
                  </a:cubicBezTo>
                  <a:lnTo>
                    <a:pt x="33045" y="1127034"/>
                  </a:lnTo>
                  <a:cubicBezTo>
                    <a:pt x="14795" y="1127034"/>
                    <a:pt x="0" y="1112239"/>
                    <a:pt x="0" y="1093988"/>
                  </a:cubicBezTo>
                  <a:lnTo>
                    <a:pt x="0" y="33045"/>
                  </a:lnTo>
                  <a:cubicBezTo>
                    <a:pt x="0" y="14795"/>
                    <a:pt x="14795" y="0"/>
                    <a:pt x="33045" y="0"/>
                  </a:cubicBezTo>
                  <a:close/>
                </a:path>
              </a:pathLst>
            </a:custGeom>
            <a:solidFill>
              <a:srgbClr val="FAFADC"/>
            </a:solidFill>
            <a:ln w="47625" cap="flat" cmpd="sng">
              <a:solidFill>
                <a:srgbClr val="0532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3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5" name="Google Shape;195;p29"/>
          <p:cNvGrpSpPr/>
          <p:nvPr/>
        </p:nvGrpSpPr>
        <p:grpSpPr>
          <a:xfrm>
            <a:off x="514350" y="1564293"/>
            <a:ext cx="2746979" cy="2193643"/>
            <a:chOff x="0" y="-19050"/>
            <a:chExt cx="2501579" cy="1997675"/>
          </a:xfrm>
        </p:grpSpPr>
        <p:sp>
          <p:nvSpPr>
            <p:cNvPr id="196" name="Google Shape;196;p29"/>
            <p:cNvSpPr/>
            <p:nvPr/>
          </p:nvSpPr>
          <p:spPr>
            <a:xfrm>
              <a:off x="0" y="0"/>
              <a:ext cx="2501579" cy="1978625"/>
            </a:xfrm>
            <a:custGeom>
              <a:avLst/>
              <a:gdLst/>
              <a:ahLst/>
              <a:cxnLst/>
              <a:rect l="l" t="t" r="r" b="b"/>
              <a:pathLst>
                <a:path w="2501579" h="1978625" extrusionOk="0">
                  <a:moveTo>
                    <a:pt x="47912" y="0"/>
                  </a:moveTo>
                  <a:lnTo>
                    <a:pt x="2453667" y="0"/>
                  </a:lnTo>
                  <a:cubicBezTo>
                    <a:pt x="2480128" y="0"/>
                    <a:pt x="2501579" y="21451"/>
                    <a:pt x="2501579" y="47912"/>
                  </a:cubicBezTo>
                  <a:lnTo>
                    <a:pt x="2501579" y="1930714"/>
                  </a:lnTo>
                  <a:cubicBezTo>
                    <a:pt x="2501579" y="1957175"/>
                    <a:pt x="2480128" y="1978625"/>
                    <a:pt x="2453667" y="1978625"/>
                  </a:cubicBezTo>
                  <a:lnTo>
                    <a:pt x="47912" y="1978625"/>
                  </a:lnTo>
                  <a:cubicBezTo>
                    <a:pt x="21451" y="1978625"/>
                    <a:pt x="0" y="1957175"/>
                    <a:pt x="0" y="1930714"/>
                  </a:cubicBezTo>
                  <a:lnTo>
                    <a:pt x="0" y="47912"/>
                  </a:lnTo>
                  <a:cubicBezTo>
                    <a:pt x="0" y="21451"/>
                    <a:pt x="21451" y="0"/>
                    <a:pt x="47912" y="0"/>
                  </a:cubicBezTo>
                  <a:close/>
                </a:path>
              </a:pathLst>
            </a:custGeom>
            <a:solidFill>
              <a:srgbClr val="FAFADC"/>
            </a:solidFill>
            <a:ln w="47625" cap="flat" cmpd="sng">
              <a:solidFill>
                <a:srgbClr val="0532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3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8" name="Google Shape;198;p29"/>
          <p:cNvSpPr/>
          <p:nvPr/>
        </p:nvSpPr>
        <p:spPr>
          <a:xfrm>
            <a:off x="2582596" y="1785944"/>
            <a:ext cx="456291" cy="114072"/>
          </a:xfrm>
          <a:custGeom>
            <a:avLst/>
            <a:gdLst/>
            <a:ahLst/>
            <a:cxnLst/>
            <a:rect l="l" t="t" r="r" b="b"/>
            <a:pathLst>
              <a:path w="912582" h="228145" extrusionOk="0">
                <a:moveTo>
                  <a:pt x="0" y="0"/>
                </a:moveTo>
                <a:lnTo>
                  <a:pt x="912582" y="0"/>
                </a:lnTo>
                <a:lnTo>
                  <a:pt x="912582" y="228146"/>
                </a:lnTo>
                <a:lnTo>
                  <a:pt x="0" y="2281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cxnSp>
        <p:nvCxnSpPr>
          <p:cNvPr id="199" name="Google Shape;199;p29"/>
          <p:cNvCxnSpPr/>
          <p:nvPr/>
        </p:nvCxnSpPr>
        <p:spPr>
          <a:xfrm>
            <a:off x="583009" y="2038814"/>
            <a:ext cx="2582058" cy="0"/>
          </a:xfrm>
          <a:prstGeom prst="straightConnector1">
            <a:avLst/>
          </a:prstGeom>
          <a:noFill/>
          <a:ln w="38100" cap="flat" cmpd="sng">
            <a:solidFill>
              <a:srgbClr val="05326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00" name="Google Shape;200;p29"/>
          <p:cNvSpPr/>
          <p:nvPr/>
        </p:nvSpPr>
        <p:spPr>
          <a:xfrm>
            <a:off x="2191380" y="801805"/>
            <a:ext cx="1449657" cy="654820"/>
          </a:xfrm>
          <a:custGeom>
            <a:avLst/>
            <a:gdLst/>
            <a:ahLst/>
            <a:cxnLst/>
            <a:rect l="l" t="t" r="r" b="b"/>
            <a:pathLst>
              <a:path w="2899314" h="1309640" extrusionOk="0">
                <a:moveTo>
                  <a:pt x="0" y="0"/>
                </a:moveTo>
                <a:lnTo>
                  <a:pt x="2899314" y="0"/>
                </a:lnTo>
                <a:lnTo>
                  <a:pt x="2899314" y="1309640"/>
                </a:lnTo>
                <a:lnTo>
                  <a:pt x="0" y="1309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1" name="Google Shape;201;p29"/>
          <p:cNvSpPr/>
          <p:nvPr/>
        </p:nvSpPr>
        <p:spPr>
          <a:xfrm rot="10800000" flipH="1">
            <a:off x="2085913" y="3829374"/>
            <a:ext cx="1449657" cy="654820"/>
          </a:xfrm>
          <a:custGeom>
            <a:avLst/>
            <a:gdLst/>
            <a:ahLst/>
            <a:cxnLst/>
            <a:rect l="l" t="t" r="r" b="b"/>
            <a:pathLst>
              <a:path w="2899314" h="1309640" extrusionOk="0">
                <a:moveTo>
                  <a:pt x="0" y="1309640"/>
                </a:moveTo>
                <a:lnTo>
                  <a:pt x="2899314" y="1309640"/>
                </a:lnTo>
                <a:lnTo>
                  <a:pt x="2899314" y="0"/>
                </a:lnTo>
                <a:lnTo>
                  <a:pt x="0" y="0"/>
                </a:lnTo>
                <a:lnTo>
                  <a:pt x="0" y="130964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202" name="Google Shape;202;p29"/>
          <p:cNvGrpSpPr/>
          <p:nvPr/>
        </p:nvGrpSpPr>
        <p:grpSpPr>
          <a:xfrm>
            <a:off x="3666673" y="2008370"/>
            <a:ext cx="3982817" cy="1258512"/>
            <a:chOff x="0" y="-19050"/>
            <a:chExt cx="3627015" cy="1146084"/>
          </a:xfrm>
        </p:grpSpPr>
        <p:sp>
          <p:nvSpPr>
            <p:cNvPr id="203" name="Google Shape;203;p29"/>
            <p:cNvSpPr/>
            <p:nvPr/>
          </p:nvSpPr>
          <p:spPr>
            <a:xfrm>
              <a:off x="0" y="0"/>
              <a:ext cx="3627015" cy="1127034"/>
            </a:xfrm>
            <a:custGeom>
              <a:avLst/>
              <a:gdLst/>
              <a:ahLst/>
              <a:cxnLst/>
              <a:rect l="l" t="t" r="r" b="b"/>
              <a:pathLst>
                <a:path w="3627015" h="1127034" extrusionOk="0">
                  <a:moveTo>
                    <a:pt x="33045" y="0"/>
                  </a:moveTo>
                  <a:lnTo>
                    <a:pt x="3593970" y="0"/>
                  </a:lnTo>
                  <a:cubicBezTo>
                    <a:pt x="3612221" y="0"/>
                    <a:pt x="3627015" y="14795"/>
                    <a:pt x="3627015" y="33045"/>
                  </a:cubicBezTo>
                  <a:lnTo>
                    <a:pt x="3627015" y="1093988"/>
                  </a:lnTo>
                  <a:cubicBezTo>
                    <a:pt x="3627015" y="1112239"/>
                    <a:pt x="3612221" y="1127034"/>
                    <a:pt x="3593970" y="1127034"/>
                  </a:cubicBezTo>
                  <a:lnTo>
                    <a:pt x="33045" y="1127034"/>
                  </a:lnTo>
                  <a:cubicBezTo>
                    <a:pt x="14795" y="1127034"/>
                    <a:pt x="0" y="1112239"/>
                    <a:pt x="0" y="1093988"/>
                  </a:cubicBezTo>
                  <a:lnTo>
                    <a:pt x="0" y="33045"/>
                  </a:lnTo>
                  <a:cubicBezTo>
                    <a:pt x="0" y="14795"/>
                    <a:pt x="14795" y="0"/>
                    <a:pt x="33045" y="0"/>
                  </a:cubicBezTo>
                  <a:close/>
                </a:path>
              </a:pathLst>
            </a:custGeom>
            <a:solidFill>
              <a:srgbClr val="FAFADC"/>
            </a:solidFill>
            <a:ln w="47625" cap="flat" cmpd="sng">
              <a:solidFill>
                <a:srgbClr val="0532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3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5" name="Google Shape;205;p29"/>
          <p:cNvGrpSpPr/>
          <p:nvPr/>
        </p:nvGrpSpPr>
        <p:grpSpPr>
          <a:xfrm>
            <a:off x="3666673" y="3488850"/>
            <a:ext cx="3982817" cy="1258512"/>
            <a:chOff x="0" y="-19050"/>
            <a:chExt cx="3627015" cy="1146084"/>
          </a:xfrm>
        </p:grpSpPr>
        <p:sp>
          <p:nvSpPr>
            <p:cNvPr id="206" name="Google Shape;206;p29"/>
            <p:cNvSpPr/>
            <p:nvPr/>
          </p:nvSpPr>
          <p:spPr>
            <a:xfrm>
              <a:off x="0" y="0"/>
              <a:ext cx="3627015" cy="1127034"/>
            </a:xfrm>
            <a:custGeom>
              <a:avLst/>
              <a:gdLst/>
              <a:ahLst/>
              <a:cxnLst/>
              <a:rect l="l" t="t" r="r" b="b"/>
              <a:pathLst>
                <a:path w="3627015" h="1127034" extrusionOk="0">
                  <a:moveTo>
                    <a:pt x="33045" y="0"/>
                  </a:moveTo>
                  <a:lnTo>
                    <a:pt x="3593970" y="0"/>
                  </a:lnTo>
                  <a:cubicBezTo>
                    <a:pt x="3612221" y="0"/>
                    <a:pt x="3627015" y="14795"/>
                    <a:pt x="3627015" y="33045"/>
                  </a:cubicBezTo>
                  <a:lnTo>
                    <a:pt x="3627015" y="1093988"/>
                  </a:lnTo>
                  <a:cubicBezTo>
                    <a:pt x="3627015" y="1112239"/>
                    <a:pt x="3612221" y="1127034"/>
                    <a:pt x="3593970" y="1127034"/>
                  </a:cubicBezTo>
                  <a:lnTo>
                    <a:pt x="33045" y="1127034"/>
                  </a:lnTo>
                  <a:cubicBezTo>
                    <a:pt x="14795" y="1127034"/>
                    <a:pt x="0" y="1112239"/>
                    <a:pt x="0" y="1093988"/>
                  </a:cubicBezTo>
                  <a:lnTo>
                    <a:pt x="0" y="33045"/>
                  </a:lnTo>
                  <a:cubicBezTo>
                    <a:pt x="0" y="14795"/>
                    <a:pt x="14795" y="0"/>
                    <a:pt x="33045" y="0"/>
                  </a:cubicBezTo>
                  <a:close/>
                </a:path>
              </a:pathLst>
            </a:custGeom>
            <a:solidFill>
              <a:srgbClr val="FAFADC"/>
            </a:solidFill>
            <a:ln w="47625" cap="flat" cmpd="sng">
              <a:solidFill>
                <a:srgbClr val="05326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45725" tIns="45725" rIns="45725" bIns="457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9"/>
            <p:cNvSpPr txBox="1"/>
            <p:nvPr/>
          </p:nvSpPr>
          <p:spPr>
            <a:xfrm>
              <a:off x="0" y="-19050"/>
              <a:ext cx="812800" cy="831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388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29"/>
          <p:cNvSpPr/>
          <p:nvPr/>
        </p:nvSpPr>
        <p:spPr>
          <a:xfrm>
            <a:off x="3038887" y="2493994"/>
            <a:ext cx="778433" cy="355160"/>
          </a:xfrm>
          <a:custGeom>
            <a:avLst/>
            <a:gdLst/>
            <a:ahLst/>
            <a:cxnLst/>
            <a:rect l="l" t="t" r="r" b="b"/>
            <a:pathLst>
              <a:path w="1556866" h="710320" extrusionOk="0">
                <a:moveTo>
                  <a:pt x="0" y="0"/>
                </a:moveTo>
                <a:lnTo>
                  <a:pt x="1556866" y="0"/>
                </a:lnTo>
                <a:lnTo>
                  <a:pt x="1556866" y="710320"/>
                </a:lnTo>
                <a:lnTo>
                  <a:pt x="0" y="7103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09" name="Google Shape;209;p29"/>
          <p:cNvSpPr/>
          <p:nvPr/>
        </p:nvSpPr>
        <p:spPr>
          <a:xfrm rot="1683888">
            <a:off x="-301113" y="-464412"/>
            <a:ext cx="1317977" cy="2820574"/>
          </a:xfrm>
          <a:custGeom>
            <a:avLst/>
            <a:gdLst/>
            <a:ahLst/>
            <a:cxnLst/>
            <a:rect l="l" t="t" r="r" b="b"/>
            <a:pathLst>
              <a:path w="2635955" h="5641148" extrusionOk="0">
                <a:moveTo>
                  <a:pt x="0" y="0"/>
                </a:moveTo>
                <a:lnTo>
                  <a:pt x="2635955" y="0"/>
                </a:lnTo>
                <a:lnTo>
                  <a:pt x="2635955" y="5641148"/>
                </a:lnTo>
                <a:lnTo>
                  <a:pt x="0" y="56411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0" name="Google Shape;210;p29"/>
          <p:cNvSpPr/>
          <p:nvPr/>
        </p:nvSpPr>
        <p:spPr>
          <a:xfrm>
            <a:off x="8171753" y="-342670"/>
            <a:ext cx="1832007" cy="1782043"/>
          </a:xfrm>
          <a:custGeom>
            <a:avLst/>
            <a:gdLst/>
            <a:ahLst/>
            <a:cxnLst/>
            <a:rect l="l" t="t" r="r" b="b"/>
            <a:pathLst>
              <a:path w="3664013" h="3564086" extrusionOk="0">
                <a:moveTo>
                  <a:pt x="0" y="0"/>
                </a:moveTo>
                <a:lnTo>
                  <a:pt x="3664013" y="0"/>
                </a:lnTo>
                <a:lnTo>
                  <a:pt x="3664013" y="3564085"/>
                </a:lnTo>
                <a:lnTo>
                  <a:pt x="0" y="35640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11" name="Google Shape;211;p29"/>
          <p:cNvSpPr txBox="1"/>
          <p:nvPr/>
        </p:nvSpPr>
        <p:spPr>
          <a:xfrm>
            <a:off x="767336" y="2648979"/>
            <a:ext cx="2241007" cy="592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Разкажете на мъжа от 19-ти век как светът се променя благодарение на интернет: </a:t>
            </a:r>
            <a:endParaRPr sz="700" dirty="0"/>
          </a:p>
        </p:txBody>
      </p:sp>
      <p:sp>
        <p:nvSpPr>
          <p:cNvPr id="212" name="Google Shape;212;p29"/>
          <p:cNvSpPr txBox="1"/>
          <p:nvPr/>
        </p:nvSpPr>
        <p:spPr>
          <a:xfrm>
            <a:off x="706963" y="2142250"/>
            <a:ext cx="23319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500" b="0" i="0" u="none" strike="noStrike" cap="none" dirty="0">
                <a:solidFill>
                  <a:srgbClr val="053264"/>
                </a:solidFill>
                <a:latin typeface="Arial"/>
                <a:ea typeface="Arial"/>
                <a:cs typeface="Arial"/>
                <a:sym typeface="Arial"/>
              </a:rPr>
              <a:t>Самостоятелна работа</a:t>
            </a:r>
            <a:endParaRPr sz="700" dirty="0">
              <a:solidFill>
                <a:srgbClr val="053264"/>
              </a:solidFill>
            </a:endParaRPr>
          </a:p>
        </p:txBody>
      </p:sp>
      <p:sp>
        <p:nvSpPr>
          <p:cNvPr id="213" name="Google Shape;213;p29"/>
          <p:cNvSpPr txBox="1"/>
          <p:nvPr/>
        </p:nvSpPr>
        <p:spPr>
          <a:xfrm>
            <a:off x="4044334" y="715956"/>
            <a:ext cx="19398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 работи интернет?</a:t>
            </a:r>
            <a:endParaRPr sz="1200"/>
          </a:p>
        </p:txBody>
      </p:sp>
      <p:sp>
        <p:nvSpPr>
          <p:cNvPr id="214" name="Google Shape;214;p29"/>
          <p:cNvSpPr txBox="1"/>
          <p:nvPr/>
        </p:nvSpPr>
        <p:spPr>
          <a:xfrm>
            <a:off x="4044323" y="2189400"/>
            <a:ext cx="28272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 намирате това, което търсите?</a:t>
            </a:r>
            <a:endParaRPr sz="1200"/>
          </a:p>
        </p:txBody>
      </p:sp>
      <p:sp>
        <p:nvSpPr>
          <p:cNvPr id="215" name="Google Shape;215;p29"/>
          <p:cNvSpPr txBox="1"/>
          <p:nvPr/>
        </p:nvSpPr>
        <p:spPr>
          <a:xfrm>
            <a:off x="4059196" y="3662854"/>
            <a:ext cx="3014700" cy="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1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bg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Какви са рисковете от свободния достъп до такова голямо количество информация? </a:t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188</Words>
  <Application>Microsoft Office PowerPoint</Application>
  <PresentationFormat>Презентация на цял екран (16:9)</PresentationFormat>
  <Paragraphs>15</Paragraphs>
  <Slides>3</Slides>
  <Notes>3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3</vt:i4>
      </vt:variant>
    </vt:vector>
  </HeadingPairs>
  <TitlesOfParts>
    <vt:vector size="7" baseType="lpstr">
      <vt:lpstr>Arial</vt:lpstr>
      <vt:lpstr>Calibri</vt:lpstr>
      <vt:lpstr>Simple Light</vt:lpstr>
      <vt:lpstr>Office Theme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Ангел В. Гелов</cp:lastModifiedBy>
  <cp:revision>1</cp:revision>
  <dcterms:modified xsi:type="dcterms:W3CDTF">2024-11-05T18:57:45Z</dcterms:modified>
</cp:coreProperties>
</file>